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6" r:id="rId3"/>
    <p:sldId id="263" r:id="rId4"/>
    <p:sldId id="257" r:id="rId5"/>
    <p:sldId id="277" r:id="rId6"/>
    <p:sldId id="275" r:id="rId7"/>
    <p:sldId id="264" r:id="rId8"/>
    <p:sldId id="258" r:id="rId9"/>
    <p:sldId id="259" r:id="rId10"/>
    <p:sldId id="270" r:id="rId11"/>
    <p:sldId id="307" r:id="rId12"/>
    <p:sldId id="265" r:id="rId13"/>
    <p:sldId id="306" r:id="rId14"/>
    <p:sldId id="262" r:id="rId15"/>
    <p:sldId id="269" r:id="rId16"/>
    <p:sldId id="268" r:id="rId17"/>
    <p:sldId id="27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FF101B9-C9AE-D9BC-AF7A-C44EB47DFF2E}" name="Sandiford Edwards" initials="SE" userId="72a2741b9a64e8da" providerId="Windows Live"/>
  <p188:author id="{769F73D2-D374-0992-E83B-5413AA9315BD}" name="Sandiford Edwards" initials="SE" userId="Sandiford Edwards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428708-9CB3-4C7D-A58C-7B99D03CB653}" v="1" dt="2023-07-12T00:00:42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7" autoAdjust="0"/>
    <p:restoredTop sz="83058" autoAdjust="0"/>
  </p:normalViewPr>
  <p:slideViewPr>
    <p:cSldViewPr snapToGrid="0">
      <p:cViewPr varScale="1">
        <p:scale>
          <a:sx n="57" d="100"/>
          <a:sy n="57" d="100"/>
        </p:scale>
        <p:origin x="12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chford Baltimore" userId="2ba45a150bb6a49d" providerId="LiveId" clId="{25428708-9CB3-4C7D-A58C-7B99D03CB653}"/>
    <pc:docChg chg="modSld">
      <pc:chgData name="Blanchford Baltimore" userId="2ba45a150bb6a49d" providerId="LiveId" clId="{25428708-9CB3-4C7D-A58C-7B99D03CB653}" dt="2023-07-12T00:03:04.612" v="62" actId="20577"/>
      <pc:docMkLst>
        <pc:docMk/>
      </pc:docMkLst>
      <pc:sldChg chg="addSp modSp mod">
        <pc:chgData name="Blanchford Baltimore" userId="2ba45a150bb6a49d" providerId="LiveId" clId="{25428708-9CB3-4C7D-A58C-7B99D03CB653}" dt="2023-07-12T00:03:04.612" v="62" actId="20577"/>
        <pc:sldMkLst>
          <pc:docMk/>
          <pc:sldMk cId="2648947516" sldId="256"/>
        </pc:sldMkLst>
        <pc:spChg chg="add mod">
          <ac:chgData name="Blanchford Baltimore" userId="2ba45a150bb6a49d" providerId="LiveId" clId="{25428708-9CB3-4C7D-A58C-7B99D03CB653}" dt="2023-07-12T00:03:04.612" v="62" actId="20577"/>
          <ac:spMkLst>
            <pc:docMk/>
            <pc:sldMk cId="2648947516" sldId="256"/>
            <ac:spMk id="4" creationId="{50BAA5CC-63DE-5FEF-C3C8-175220D44591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E1FDA6-12F4-4067-82F9-09F17DEE7B53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1E24C8-D369-4E58-B8AB-240130CC0DA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>
              <a:latin typeface="Candara" panose="020E0502030303020204" pitchFamily="34" charset="0"/>
            </a:rPr>
            <a:t>25% X 2025 Initiative</a:t>
          </a:r>
        </a:p>
      </dgm:t>
    </dgm:pt>
    <dgm:pt modelId="{319A5731-D42D-4B7A-B736-E7EC0F07070F}" type="parTrans" cxnId="{0153B455-691B-4731-9669-B7D5026A2B06}">
      <dgm:prSet/>
      <dgm:spPr/>
      <dgm:t>
        <a:bodyPr/>
        <a:lstStyle/>
        <a:p>
          <a:endParaRPr lang="en-US"/>
        </a:p>
      </dgm:t>
    </dgm:pt>
    <dgm:pt modelId="{8D995994-16A6-4430-B449-80A7DEABEC57}" type="sibTrans" cxnId="{0153B455-691B-4731-9669-B7D5026A2B06}">
      <dgm:prSet/>
      <dgm:spPr/>
      <dgm:t>
        <a:bodyPr/>
        <a:lstStyle/>
        <a:p>
          <a:endParaRPr lang="en-US"/>
        </a:p>
      </dgm:t>
    </dgm:pt>
    <dgm:pt modelId="{0C3315DE-FA03-4F4C-BAB0-F63888D8EF6C}">
      <dgm:prSet custT="1"/>
      <dgm:spPr/>
      <dgm:t>
        <a:bodyPr/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Finance and Capital Markets</a:t>
          </a:r>
        </a:p>
      </dgm:t>
    </dgm:pt>
    <dgm:pt modelId="{8567F5BF-CB8D-401C-BBD7-53E511529451}" type="parTrans" cxnId="{5BA58AF5-D677-4C5E-A391-4BB2EA7295ED}">
      <dgm:prSet/>
      <dgm:spPr/>
      <dgm:t>
        <a:bodyPr/>
        <a:lstStyle/>
        <a:p>
          <a:endParaRPr lang="en-US"/>
        </a:p>
      </dgm:t>
    </dgm:pt>
    <dgm:pt modelId="{A4DCD3DE-8925-4F98-B182-13E8F1DED2D7}" type="sibTrans" cxnId="{5BA58AF5-D677-4C5E-A391-4BB2EA7295ED}">
      <dgm:prSet/>
      <dgm:spPr/>
      <dgm:t>
        <a:bodyPr/>
        <a:lstStyle/>
        <a:p>
          <a:endParaRPr lang="en-US"/>
        </a:p>
      </dgm:t>
    </dgm:pt>
    <dgm:pt modelId="{66A873F0-2EFF-425A-A026-06F47F0A3805}">
      <dgm:prSet custT="1"/>
      <dgm:spPr/>
      <dgm:t>
        <a:bodyPr/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Review and Reform of the </a:t>
          </a:r>
          <a:r>
            <a:rPr lang="en-US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RoOs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 and CET</a:t>
          </a:r>
        </a:p>
      </dgm:t>
    </dgm:pt>
    <dgm:pt modelId="{A5680F32-C534-49A2-AD3E-C4C0F8EE8A3E}" type="parTrans" cxnId="{E01ED0B8-0549-4008-BCE3-4B5922244F4F}">
      <dgm:prSet/>
      <dgm:spPr/>
      <dgm:t>
        <a:bodyPr/>
        <a:lstStyle/>
        <a:p>
          <a:endParaRPr lang="en-US"/>
        </a:p>
      </dgm:t>
    </dgm:pt>
    <dgm:pt modelId="{2277D054-F6DC-4059-9988-6C8AB215A0DB}" type="sibTrans" cxnId="{E01ED0B8-0549-4008-BCE3-4B5922244F4F}">
      <dgm:prSet/>
      <dgm:spPr/>
      <dgm:t>
        <a:bodyPr/>
        <a:lstStyle/>
        <a:p>
          <a:endParaRPr lang="en-US"/>
        </a:p>
      </dgm:t>
    </dgm:pt>
    <dgm:pt modelId="{FDC6ED0A-C9DE-481D-9F1C-F620ACA0CE78}">
      <dgm:prSet custT="1"/>
      <dgm:spPr/>
      <dgm:t>
        <a:bodyPr/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Industrial Policy</a:t>
          </a:r>
        </a:p>
      </dgm:t>
    </dgm:pt>
    <dgm:pt modelId="{9643C4D7-90E4-4A53-B360-8FA4114DD159}" type="parTrans" cxnId="{88732C68-A52B-42B9-A37D-4F2B387052A4}">
      <dgm:prSet/>
      <dgm:spPr/>
      <dgm:t>
        <a:bodyPr/>
        <a:lstStyle/>
        <a:p>
          <a:endParaRPr lang="en-US"/>
        </a:p>
      </dgm:t>
    </dgm:pt>
    <dgm:pt modelId="{FC30AA6E-CD6F-4D4E-90CA-36785F0EA961}" type="sibTrans" cxnId="{88732C68-A52B-42B9-A37D-4F2B387052A4}">
      <dgm:prSet/>
      <dgm:spPr/>
      <dgm:t>
        <a:bodyPr/>
        <a:lstStyle/>
        <a:p>
          <a:endParaRPr lang="en-US"/>
        </a:p>
      </dgm:t>
    </dgm:pt>
    <dgm:pt modelId="{A0764E9D-5B02-4B89-97AC-F47AD85C0935}">
      <dgm:prSet custT="1"/>
      <dgm:spPr/>
      <dgm:t>
        <a:bodyPr/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Policy Harmonization – Doing Business Environment</a:t>
          </a:r>
        </a:p>
      </dgm:t>
    </dgm:pt>
    <dgm:pt modelId="{BCCB394D-9D5F-4B4F-9685-B3A688F3C7B5}" type="parTrans" cxnId="{EDB28E79-4890-443D-B523-6F9D709AA778}">
      <dgm:prSet/>
      <dgm:spPr/>
      <dgm:t>
        <a:bodyPr/>
        <a:lstStyle/>
        <a:p>
          <a:endParaRPr lang="en-US"/>
        </a:p>
      </dgm:t>
    </dgm:pt>
    <dgm:pt modelId="{E1082C34-4C67-4BA5-BC6B-89F210BC7FCE}" type="sibTrans" cxnId="{EDB28E79-4890-443D-B523-6F9D709AA778}">
      <dgm:prSet/>
      <dgm:spPr/>
      <dgm:t>
        <a:bodyPr/>
        <a:lstStyle/>
        <a:p>
          <a:endParaRPr lang="en-US"/>
        </a:p>
      </dgm:t>
    </dgm:pt>
    <dgm:pt modelId="{B1159EB2-D9F4-4B68-8832-75C2A5451948}" type="pres">
      <dgm:prSet presAssocID="{75E1FDA6-12F4-4067-82F9-09F17DEE7B53}" presName="root" presStyleCnt="0">
        <dgm:presLayoutVars>
          <dgm:dir/>
          <dgm:resizeHandles val="exact"/>
        </dgm:presLayoutVars>
      </dgm:prSet>
      <dgm:spPr/>
    </dgm:pt>
    <dgm:pt modelId="{845FF870-88F5-4BF2-BA42-7AD93F60BA27}" type="pres">
      <dgm:prSet presAssocID="{071E24C8-D369-4E58-B8AB-240130CC0DAD}" presName="compNode" presStyleCnt="0"/>
      <dgm:spPr/>
    </dgm:pt>
    <dgm:pt modelId="{C06AA06D-A0CA-4A96-A3E1-3609572CEC96}" type="pres">
      <dgm:prSet presAssocID="{071E24C8-D369-4E58-B8AB-240130CC0DAD}" presName="bgRect" presStyleLbl="bgShp" presStyleIdx="0" presStyleCnt="5" custLinFactNeighborX="2096" custLinFactNeighborY="3888"/>
      <dgm:spPr/>
    </dgm:pt>
    <dgm:pt modelId="{4755A382-C144-4FE2-B3D6-F278691F9AD1}" type="pres">
      <dgm:prSet presAssocID="{071E24C8-D369-4E58-B8AB-240130CC0DA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CC4E608-BF11-4362-A8F3-454DDEBA99E6}" type="pres">
      <dgm:prSet presAssocID="{071E24C8-D369-4E58-B8AB-240130CC0DAD}" presName="spaceRect" presStyleCnt="0"/>
      <dgm:spPr/>
    </dgm:pt>
    <dgm:pt modelId="{38E0B18C-BF6B-4BA3-B445-D02EA621AD78}" type="pres">
      <dgm:prSet presAssocID="{071E24C8-D369-4E58-B8AB-240130CC0DAD}" presName="parTx" presStyleLbl="revTx" presStyleIdx="0" presStyleCnt="5">
        <dgm:presLayoutVars>
          <dgm:chMax val="0"/>
          <dgm:chPref val="0"/>
        </dgm:presLayoutVars>
      </dgm:prSet>
      <dgm:spPr/>
    </dgm:pt>
    <dgm:pt modelId="{FA65A18B-8E50-4446-B931-7BD7DC8F20E4}" type="pres">
      <dgm:prSet presAssocID="{8D995994-16A6-4430-B449-80A7DEABEC57}" presName="sibTrans" presStyleCnt="0"/>
      <dgm:spPr/>
    </dgm:pt>
    <dgm:pt modelId="{5639F6C3-5E1A-4DA9-A36C-529B4CFBEC77}" type="pres">
      <dgm:prSet presAssocID="{0C3315DE-FA03-4F4C-BAB0-F63888D8EF6C}" presName="compNode" presStyleCnt="0"/>
      <dgm:spPr/>
    </dgm:pt>
    <dgm:pt modelId="{93AFA209-D2B6-4114-A75D-83D9399829A1}" type="pres">
      <dgm:prSet presAssocID="{0C3315DE-FA03-4F4C-BAB0-F63888D8EF6C}" presName="bgRect" presStyleLbl="bgShp" presStyleIdx="1" presStyleCnt="5"/>
      <dgm:spPr/>
    </dgm:pt>
    <dgm:pt modelId="{72F16766-07B8-4F21-BE9F-D5B132195CD7}" type="pres">
      <dgm:prSet presAssocID="{0C3315DE-FA03-4F4C-BAB0-F63888D8EF6C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2E6BDD8-3275-4751-A701-F1A05F32E3F6}" type="pres">
      <dgm:prSet presAssocID="{0C3315DE-FA03-4F4C-BAB0-F63888D8EF6C}" presName="spaceRect" presStyleCnt="0"/>
      <dgm:spPr/>
    </dgm:pt>
    <dgm:pt modelId="{7AC62D6A-C86A-4E92-9BBA-922546947973}" type="pres">
      <dgm:prSet presAssocID="{0C3315DE-FA03-4F4C-BAB0-F63888D8EF6C}" presName="parTx" presStyleLbl="revTx" presStyleIdx="1" presStyleCnt="5">
        <dgm:presLayoutVars>
          <dgm:chMax val="0"/>
          <dgm:chPref val="0"/>
        </dgm:presLayoutVars>
      </dgm:prSet>
      <dgm:spPr/>
    </dgm:pt>
    <dgm:pt modelId="{084EE031-5A4D-4191-B385-FC197286FEFD}" type="pres">
      <dgm:prSet presAssocID="{A4DCD3DE-8925-4F98-B182-13E8F1DED2D7}" presName="sibTrans" presStyleCnt="0"/>
      <dgm:spPr/>
    </dgm:pt>
    <dgm:pt modelId="{EE740717-FFC1-4F0B-8801-184E215A2D89}" type="pres">
      <dgm:prSet presAssocID="{66A873F0-2EFF-425A-A026-06F47F0A3805}" presName="compNode" presStyleCnt="0"/>
      <dgm:spPr/>
    </dgm:pt>
    <dgm:pt modelId="{123E1D81-0EEB-4C39-B83D-0A25FF835C54}" type="pres">
      <dgm:prSet presAssocID="{66A873F0-2EFF-425A-A026-06F47F0A3805}" presName="bgRect" presStyleLbl="bgShp" presStyleIdx="2" presStyleCnt="5"/>
      <dgm:spPr/>
    </dgm:pt>
    <dgm:pt modelId="{9B55BABF-47DB-4F05-BC07-E853EBDF86BF}" type="pres">
      <dgm:prSet presAssocID="{66A873F0-2EFF-425A-A026-06F47F0A380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84976A85-8F07-4E16-9A33-88B195BF400E}" type="pres">
      <dgm:prSet presAssocID="{66A873F0-2EFF-425A-A026-06F47F0A3805}" presName="spaceRect" presStyleCnt="0"/>
      <dgm:spPr/>
    </dgm:pt>
    <dgm:pt modelId="{AB3BEF71-DA04-4BE1-84E4-4B7066826940}" type="pres">
      <dgm:prSet presAssocID="{66A873F0-2EFF-425A-A026-06F47F0A3805}" presName="parTx" presStyleLbl="revTx" presStyleIdx="2" presStyleCnt="5">
        <dgm:presLayoutVars>
          <dgm:chMax val="0"/>
          <dgm:chPref val="0"/>
        </dgm:presLayoutVars>
      </dgm:prSet>
      <dgm:spPr/>
    </dgm:pt>
    <dgm:pt modelId="{9CD966D4-00A5-43EA-828B-FB2BB0855844}" type="pres">
      <dgm:prSet presAssocID="{2277D054-F6DC-4059-9988-6C8AB215A0DB}" presName="sibTrans" presStyleCnt="0"/>
      <dgm:spPr/>
    </dgm:pt>
    <dgm:pt modelId="{E0D94A51-A131-4B77-B0E9-C1A8C2A423CC}" type="pres">
      <dgm:prSet presAssocID="{FDC6ED0A-C9DE-481D-9F1C-F620ACA0CE78}" presName="compNode" presStyleCnt="0"/>
      <dgm:spPr/>
    </dgm:pt>
    <dgm:pt modelId="{D579EEF7-2E71-4CE2-9C1F-06BBA5195645}" type="pres">
      <dgm:prSet presAssocID="{FDC6ED0A-C9DE-481D-9F1C-F620ACA0CE78}" presName="bgRect" presStyleLbl="bgShp" presStyleIdx="3" presStyleCnt="5"/>
      <dgm:spPr/>
    </dgm:pt>
    <dgm:pt modelId="{D1F75E43-CE34-4946-B2A7-3D576B62A7F7}" type="pres">
      <dgm:prSet presAssocID="{FDC6ED0A-C9DE-481D-9F1C-F620ACA0CE78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264BFF10-4912-4BC9-9D48-D2FBC8E079C1}" type="pres">
      <dgm:prSet presAssocID="{FDC6ED0A-C9DE-481D-9F1C-F620ACA0CE78}" presName="spaceRect" presStyleCnt="0"/>
      <dgm:spPr/>
    </dgm:pt>
    <dgm:pt modelId="{042C0ABB-29BB-4561-8E16-C0EE464C3908}" type="pres">
      <dgm:prSet presAssocID="{FDC6ED0A-C9DE-481D-9F1C-F620ACA0CE78}" presName="parTx" presStyleLbl="revTx" presStyleIdx="3" presStyleCnt="5">
        <dgm:presLayoutVars>
          <dgm:chMax val="0"/>
          <dgm:chPref val="0"/>
        </dgm:presLayoutVars>
      </dgm:prSet>
      <dgm:spPr/>
    </dgm:pt>
    <dgm:pt modelId="{FC7A4712-282A-4280-A93F-E21C9EFC95ED}" type="pres">
      <dgm:prSet presAssocID="{FC30AA6E-CD6F-4D4E-90CA-36785F0EA961}" presName="sibTrans" presStyleCnt="0"/>
      <dgm:spPr/>
    </dgm:pt>
    <dgm:pt modelId="{2039B404-2DB8-4578-9521-38B4637FA0DC}" type="pres">
      <dgm:prSet presAssocID="{A0764E9D-5B02-4B89-97AC-F47AD85C0935}" presName="compNode" presStyleCnt="0"/>
      <dgm:spPr/>
    </dgm:pt>
    <dgm:pt modelId="{83CA9456-570F-442A-9371-ED9C9FBF33A7}" type="pres">
      <dgm:prSet presAssocID="{A0764E9D-5B02-4B89-97AC-F47AD85C0935}" presName="bgRect" presStyleLbl="bgShp" presStyleIdx="4" presStyleCnt="5"/>
      <dgm:spPr/>
    </dgm:pt>
    <dgm:pt modelId="{4E2A2FF3-9056-4FB0-A7F4-1A2BB274B41F}" type="pres">
      <dgm:prSet presAssocID="{A0764E9D-5B02-4B89-97AC-F47AD85C093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48B822F6-0AEE-422E-9EE8-12AF90E30E13}" type="pres">
      <dgm:prSet presAssocID="{A0764E9D-5B02-4B89-97AC-F47AD85C0935}" presName="spaceRect" presStyleCnt="0"/>
      <dgm:spPr/>
    </dgm:pt>
    <dgm:pt modelId="{BB7B2630-8FC7-4C55-B4C8-AEB8CED9BF63}" type="pres">
      <dgm:prSet presAssocID="{A0764E9D-5B02-4B89-97AC-F47AD85C093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1952C931-43C8-42B2-920C-7CC9FADC63FC}" type="presOf" srcId="{66A873F0-2EFF-425A-A026-06F47F0A3805}" destId="{AB3BEF71-DA04-4BE1-84E4-4B7066826940}" srcOrd="0" destOrd="0" presId="urn:microsoft.com/office/officeart/2018/2/layout/IconVerticalSolidList"/>
    <dgm:cxn modelId="{2D299343-F940-4F18-8EF3-0BFA938CF709}" type="presOf" srcId="{75E1FDA6-12F4-4067-82F9-09F17DEE7B53}" destId="{B1159EB2-D9F4-4B68-8832-75C2A5451948}" srcOrd="0" destOrd="0" presId="urn:microsoft.com/office/officeart/2018/2/layout/IconVerticalSolidList"/>
    <dgm:cxn modelId="{8C2F9963-9B80-4852-A1BC-E8F682C80CD4}" type="presOf" srcId="{071E24C8-D369-4E58-B8AB-240130CC0DAD}" destId="{38E0B18C-BF6B-4BA3-B445-D02EA621AD78}" srcOrd="0" destOrd="0" presId="urn:microsoft.com/office/officeart/2018/2/layout/IconVerticalSolidList"/>
    <dgm:cxn modelId="{88732C68-A52B-42B9-A37D-4F2B387052A4}" srcId="{75E1FDA6-12F4-4067-82F9-09F17DEE7B53}" destId="{FDC6ED0A-C9DE-481D-9F1C-F620ACA0CE78}" srcOrd="3" destOrd="0" parTransId="{9643C4D7-90E4-4A53-B360-8FA4114DD159}" sibTransId="{FC30AA6E-CD6F-4D4E-90CA-36785F0EA961}"/>
    <dgm:cxn modelId="{0153B455-691B-4731-9669-B7D5026A2B06}" srcId="{75E1FDA6-12F4-4067-82F9-09F17DEE7B53}" destId="{071E24C8-D369-4E58-B8AB-240130CC0DAD}" srcOrd="0" destOrd="0" parTransId="{319A5731-D42D-4B7A-B736-E7EC0F07070F}" sibTransId="{8D995994-16A6-4430-B449-80A7DEABEC57}"/>
    <dgm:cxn modelId="{EDB28E79-4890-443D-B523-6F9D709AA778}" srcId="{75E1FDA6-12F4-4067-82F9-09F17DEE7B53}" destId="{A0764E9D-5B02-4B89-97AC-F47AD85C0935}" srcOrd="4" destOrd="0" parTransId="{BCCB394D-9D5F-4B4F-9685-B3A688F3C7B5}" sibTransId="{E1082C34-4C67-4BA5-BC6B-89F210BC7FCE}"/>
    <dgm:cxn modelId="{B5169379-B578-477C-AFC8-2DFEAED08285}" type="presOf" srcId="{0C3315DE-FA03-4F4C-BAB0-F63888D8EF6C}" destId="{7AC62D6A-C86A-4E92-9BBA-922546947973}" srcOrd="0" destOrd="0" presId="urn:microsoft.com/office/officeart/2018/2/layout/IconVerticalSolidList"/>
    <dgm:cxn modelId="{4AF26E93-0A83-4A06-B9A2-1EFA7C3BE91D}" type="presOf" srcId="{A0764E9D-5B02-4B89-97AC-F47AD85C0935}" destId="{BB7B2630-8FC7-4C55-B4C8-AEB8CED9BF63}" srcOrd="0" destOrd="0" presId="urn:microsoft.com/office/officeart/2018/2/layout/IconVerticalSolidList"/>
    <dgm:cxn modelId="{E01ED0B8-0549-4008-BCE3-4B5922244F4F}" srcId="{75E1FDA6-12F4-4067-82F9-09F17DEE7B53}" destId="{66A873F0-2EFF-425A-A026-06F47F0A3805}" srcOrd="2" destOrd="0" parTransId="{A5680F32-C534-49A2-AD3E-C4C0F8EE8A3E}" sibTransId="{2277D054-F6DC-4059-9988-6C8AB215A0DB}"/>
    <dgm:cxn modelId="{8EED3FDD-D24C-4417-87D9-5B75609DA8F7}" type="presOf" srcId="{FDC6ED0A-C9DE-481D-9F1C-F620ACA0CE78}" destId="{042C0ABB-29BB-4561-8E16-C0EE464C3908}" srcOrd="0" destOrd="0" presId="urn:microsoft.com/office/officeart/2018/2/layout/IconVerticalSolidList"/>
    <dgm:cxn modelId="{5BA58AF5-D677-4C5E-A391-4BB2EA7295ED}" srcId="{75E1FDA6-12F4-4067-82F9-09F17DEE7B53}" destId="{0C3315DE-FA03-4F4C-BAB0-F63888D8EF6C}" srcOrd="1" destOrd="0" parTransId="{8567F5BF-CB8D-401C-BBD7-53E511529451}" sibTransId="{A4DCD3DE-8925-4F98-B182-13E8F1DED2D7}"/>
    <dgm:cxn modelId="{1FB42EC4-B73D-43C7-8896-7219C98148F8}" type="presParOf" srcId="{B1159EB2-D9F4-4B68-8832-75C2A5451948}" destId="{845FF870-88F5-4BF2-BA42-7AD93F60BA27}" srcOrd="0" destOrd="0" presId="urn:microsoft.com/office/officeart/2018/2/layout/IconVerticalSolidList"/>
    <dgm:cxn modelId="{11188DFD-CCC4-4CD9-9987-8989B7420C74}" type="presParOf" srcId="{845FF870-88F5-4BF2-BA42-7AD93F60BA27}" destId="{C06AA06D-A0CA-4A96-A3E1-3609572CEC96}" srcOrd="0" destOrd="0" presId="urn:microsoft.com/office/officeart/2018/2/layout/IconVerticalSolidList"/>
    <dgm:cxn modelId="{0632064E-1133-4099-A6B6-7AF31441C77E}" type="presParOf" srcId="{845FF870-88F5-4BF2-BA42-7AD93F60BA27}" destId="{4755A382-C144-4FE2-B3D6-F278691F9AD1}" srcOrd="1" destOrd="0" presId="urn:microsoft.com/office/officeart/2018/2/layout/IconVerticalSolidList"/>
    <dgm:cxn modelId="{12BD853A-290A-426B-968B-97518BAC1C33}" type="presParOf" srcId="{845FF870-88F5-4BF2-BA42-7AD93F60BA27}" destId="{FCC4E608-BF11-4362-A8F3-454DDEBA99E6}" srcOrd="2" destOrd="0" presId="urn:microsoft.com/office/officeart/2018/2/layout/IconVerticalSolidList"/>
    <dgm:cxn modelId="{4BA7E5B4-7982-4345-8461-8DDEA8772A57}" type="presParOf" srcId="{845FF870-88F5-4BF2-BA42-7AD93F60BA27}" destId="{38E0B18C-BF6B-4BA3-B445-D02EA621AD78}" srcOrd="3" destOrd="0" presId="urn:microsoft.com/office/officeart/2018/2/layout/IconVerticalSolidList"/>
    <dgm:cxn modelId="{AF752E66-177C-4FE3-8F0B-49F0EC37DF89}" type="presParOf" srcId="{B1159EB2-D9F4-4B68-8832-75C2A5451948}" destId="{FA65A18B-8E50-4446-B931-7BD7DC8F20E4}" srcOrd="1" destOrd="0" presId="urn:microsoft.com/office/officeart/2018/2/layout/IconVerticalSolidList"/>
    <dgm:cxn modelId="{BC584AA5-0044-4969-9E04-7AA265CA5114}" type="presParOf" srcId="{B1159EB2-D9F4-4B68-8832-75C2A5451948}" destId="{5639F6C3-5E1A-4DA9-A36C-529B4CFBEC77}" srcOrd="2" destOrd="0" presId="urn:microsoft.com/office/officeart/2018/2/layout/IconVerticalSolidList"/>
    <dgm:cxn modelId="{665B0EB3-D1AE-42AA-BAA1-6216308AA0F8}" type="presParOf" srcId="{5639F6C3-5E1A-4DA9-A36C-529B4CFBEC77}" destId="{93AFA209-D2B6-4114-A75D-83D9399829A1}" srcOrd="0" destOrd="0" presId="urn:microsoft.com/office/officeart/2018/2/layout/IconVerticalSolidList"/>
    <dgm:cxn modelId="{A43BB363-4C75-42C1-88E7-ACBB29F2284F}" type="presParOf" srcId="{5639F6C3-5E1A-4DA9-A36C-529B4CFBEC77}" destId="{72F16766-07B8-4F21-BE9F-D5B132195CD7}" srcOrd="1" destOrd="0" presId="urn:microsoft.com/office/officeart/2018/2/layout/IconVerticalSolidList"/>
    <dgm:cxn modelId="{184E082A-69B8-403F-86AE-094A1B0F29E3}" type="presParOf" srcId="{5639F6C3-5E1A-4DA9-A36C-529B4CFBEC77}" destId="{62E6BDD8-3275-4751-A701-F1A05F32E3F6}" srcOrd="2" destOrd="0" presId="urn:microsoft.com/office/officeart/2018/2/layout/IconVerticalSolidList"/>
    <dgm:cxn modelId="{079179C3-A6C0-47C1-B718-454977813F4D}" type="presParOf" srcId="{5639F6C3-5E1A-4DA9-A36C-529B4CFBEC77}" destId="{7AC62D6A-C86A-4E92-9BBA-922546947973}" srcOrd="3" destOrd="0" presId="urn:microsoft.com/office/officeart/2018/2/layout/IconVerticalSolidList"/>
    <dgm:cxn modelId="{236693F4-E336-489B-A5C4-E0892FD925DE}" type="presParOf" srcId="{B1159EB2-D9F4-4B68-8832-75C2A5451948}" destId="{084EE031-5A4D-4191-B385-FC197286FEFD}" srcOrd="3" destOrd="0" presId="urn:microsoft.com/office/officeart/2018/2/layout/IconVerticalSolidList"/>
    <dgm:cxn modelId="{E06EDA11-A672-48E2-9856-9EDBD0FB8EF1}" type="presParOf" srcId="{B1159EB2-D9F4-4B68-8832-75C2A5451948}" destId="{EE740717-FFC1-4F0B-8801-184E215A2D89}" srcOrd="4" destOrd="0" presId="urn:microsoft.com/office/officeart/2018/2/layout/IconVerticalSolidList"/>
    <dgm:cxn modelId="{260F4E9B-797D-4152-BF7E-845ECF369A1C}" type="presParOf" srcId="{EE740717-FFC1-4F0B-8801-184E215A2D89}" destId="{123E1D81-0EEB-4C39-B83D-0A25FF835C54}" srcOrd="0" destOrd="0" presId="urn:microsoft.com/office/officeart/2018/2/layout/IconVerticalSolidList"/>
    <dgm:cxn modelId="{5AF4DF3D-43C5-4028-B110-238C086EC166}" type="presParOf" srcId="{EE740717-FFC1-4F0B-8801-184E215A2D89}" destId="{9B55BABF-47DB-4F05-BC07-E853EBDF86BF}" srcOrd="1" destOrd="0" presId="urn:microsoft.com/office/officeart/2018/2/layout/IconVerticalSolidList"/>
    <dgm:cxn modelId="{DC1F86FE-F28E-4B4B-ADCF-06E9E06B8D72}" type="presParOf" srcId="{EE740717-FFC1-4F0B-8801-184E215A2D89}" destId="{84976A85-8F07-4E16-9A33-88B195BF400E}" srcOrd="2" destOrd="0" presId="urn:microsoft.com/office/officeart/2018/2/layout/IconVerticalSolidList"/>
    <dgm:cxn modelId="{99F695B8-D50E-45CF-867F-30915F19C2F9}" type="presParOf" srcId="{EE740717-FFC1-4F0B-8801-184E215A2D89}" destId="{AB3BEF71-DA04-4BE1-84E4-4B7066826940}" srcOrd="3" destOrd="0" presId="urn:microsoft.com/office/officeart/2018/2/layout/IconVerticalSolidList"/>
    <dgm:cxn modelId="{DB3B62E3-C78F-4A43-A049-BE4926FDE291}" type="presParOf" srcId="{B1159EB2-D9F4-4B68-8832-75C2A5451948}" destId="{9CD966D4-00A5-43EA-828B-FB2BB0855844}" srcOrd="5" destOrd="0" presId="urn:microsoft.com/office/officeart/2018/2/layout/IconVerticalSolidList"/>
    <dgm:cxn modelId="{F1B6F706-84CE-4C8F-A836-3D51EFAC82F9}" type="presParOf" srcId="{B1159EB2-D9F4-4B68-8832-75C2A5451948}" destId="{E0D94A51-A131-4B77-B0E9-C1A8C2A423CC}" srcOrd="6" destOrd="0" presId="urn:microsoft.com/office/officeart/2018/2/layout/IconVerticalSolidList"/>
    <dgm:cxn modelId="{4C90D27C-BEDE-4F53-8BD3-11224AF2C67C}" type="presParOf" srcId="{E0D94A51-A131-4B77-B0E9-C1A8C2A423CC}" destId="{D579EEF7-2E71-4CE2-9C1F-06BBA5195645}" srcOrd="0" destOrd="0" presId="urn:microsoft.com/office/officeart/2018/2/layout/IconVerticalSolidList"/>
    <dgm:cxn modelId="{5D8D9BF8-1115-4C59-A6B4-5173A589E7A6}" type="presParOf" srcId="{E0D94A51-A131-4B77-B0E9-C1A8C2A423CC}" destId="{D1F75E43-CE34-4946-B2A7-3D576B62A7F7}" srcOrd="1" destOrd="0" presId="urn:microsoft.com/office/officeart/2018/2/layout/IconVerticalSolidList"/>
    <dgm:cxn modelId="{6E81921B-3C0A-45D0-8DD3-7167B6B475E5}" type="presParOf" srcId="{E0D94A51-A131-4B77-B0E9-C1A8C2A423CC}" destId="{264BFF10-4912-4BC9-9D48-D2FBC8E079C1}" srcOrd="2" destOrd="0" presId="urn:microsoft.com/office/officeart/2018/2/layout/IconVerticalSolidList"/>
    <dgm:cxn modelId="{DEE2FF9C-7955-43DD-BE63-A932810DE6EA}" type="presParOf" srcId="{E0D94A51-A131-4B77-B0E9-C1A8C2A423CC}" destId="{042C0ABB-29BB-4561-8E16-C0EE464C3908}" srcOrd="3" destOrd="0" presId="urn:microsoft.com/office/officeart/2018/2/layout/IconVerticalSolidList"/>
    <dgm:cxn modelId="{1EB4DEF2-93A6-4956-A91A-51B0AC6E8987}" type="presParOf" srcId="{B1159EB2-D9F4-4B68-8832-75C2A5451948}" destId="{FC7A4712-282A-4280-A93F-E21C9EFC95ED}" srcOrd="7" destOrd="0" presId="urn:microsoft.com/office/officeart/2018/2/layout/IconVerticalSolidList"/>
    <dgm:cxn modelId="{9CA84BD4-169F-4AC3-80C8-FDA186A1988A}" type="presParOf" srcId="{B1159EB2-D9F4-4B68-8832-75C2A5451948}" destId="{2039B404-2DB8-4578-9521-38B4637FA0DC}" srcOrd="8" destOrd="0" presId="urn:microsoft.com/office/officeart/2018/2/layout/IconVerticalSolidList"/>
    <dgm:cxn modelId="{87FC22A3-609A-4E11-8278-EED3A55AAA0E}" type="presParOf" srcId="{2039B404-2DB8-4578-9521-38B4637FA0DC}" destId="{83CA9456-570F-442A-9371-ED9C9FBF33A7}" srcOrd="0" destOrd="0" presId="urn:microsoft.com/office/officeart/2018/2/layout/IconVerticalSolidList"/>
    <dgm:cxn modelId="{E55E8EC1-BF04-4C3E-87C2-E2F50956E5D9}" type="presParOf" srcId="{2039B404-2DB8-4578-9521-38B4637FA0DC}" destId="{4E2A2FF3-9056-4FB0-A7F4-1A2BB274B41F}" srcOrd="1" destOrd="0" presId="urn:microsoft.com/office/officeart/2018/2/layout/IconVerticalSolidList"/>
    <dgm:cxn modelId="{1848E6E6-DF3B-4C5D-99FD-6E2B6131DE49}" type="presParOf" srcId="{2039B404-2DB8-4578-9521-38B4637FA0DC}" destId="{48B822F6-0AEE-422E-9EE8-12AF90E30E13}" srcOrd="2" destOrd="0" presId="urn:microsoft.com/office/officeart/2018/2/layout/IconVerticalSolidList"/>
    <dgm:cxn modelId="{7082CEB2-9A0A-4911-B623-F48392ADA527}" type="presParOf" srcId="{2039B404-2DB8-4578-9521-38B4637FA0DC}" destId="{BB7B2630-8FC7-4C55-B4C8-AEB8CED9BF6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AA06D-A0CA-4A96-A3E1-3609572CEC96}">
      <dsp:nvSpPr>
        <dsp:cNvPr id="0" name=""/>
        <dsp:cNvSpPr/>
      </dsp:nvSpPr>
      <dsp:spPr>
        <a:xfrm>
          <a:off x="0" y="40666"/>
          <a:ext cx="8726637" cy="9332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55A382-C144-4FE2-B3D6-F278691F9AD1}">
      <dsp:nvSpPr>
        <dsp:cNvPr id="0" name=""/>
        <dsp:cNvSpPr/>
      </dsp:nvSpPr>
      <dsp:spPr>
        <a:xfrm>
          <a:off x="282310" y="214364"/>
          <a:ext cx="513292" cy="5132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0B18C-BF6B-4BA3-B445-D02EA621AD78}">
      <dsp:nvSpPr>
        <dsp:cNvPr id="0" name=""/>
        <dsp:cNvSpPr/>
      </dsp:nvSpPr>
      <dsp:spPr>
        <a:xfrm>
          <a:off x="1077914" y="4381"/>
          <a:ext cx="7648722" cy="933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770" tIns="98770" rIns="98770" bIns="9877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ndara" panose="020E0502030303020204" pitchFamily="34" charset="0"/>
            </a:rPr>
            <a:t>25% X 2025 Initiative</a:t>
          </a:r>
        </a:p>
      </dsp:txBody>
      <dsp:txXfrm>
        <a:off x="1077914" y="4381"/>
        <a:ext cx="7648722" cy="933259"/>
      </dsp:txXfrm>
    </dsp:sp>
    <dsp:sp modelId="{93AFA209-D2B6-4114-A75D-83D9399829A1}">
      <dsp:nvSpPr>
        <dsp:cNvPr id="0" name=""/>
        <dsp:cNvSpPr/>
      </dsp:nvSpPr>
      <dsp:spPr>
        <a:xfrm>
          <a:off x="0" y="1170955"/>
          <a:ext cx="8726637" cy="9332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F16766-07B8-4F21-BE9F-D5B132195CD7}">
      <dsp:nvSpPr>
        <dsp:cNvPr id="0" name=""/>
        <dsp:cNvSpPr/>
      </dsp:nvSpPr>
      <dsp:spPr>
        <a:xfrm>
          <a:off x="282310" y="1380939"/>
          <a:ext cx="513292" cy="5132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C62D6A-C86A-4E92-9BBA-922546947973}">
      <dsp:nvSpPr>
        <dsp:cNvPr id="0" name=""/>
        <dsp:cNvSpPr/>
      </dsp:nvSpPr>
      <dsp:spPr>
        <a:xfrm>
          <a:off x="1077914" y="1170955"/>
          <a:ext cx="7648722" cy="933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770" tIns="98770" rIns="98770" bIns="987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Finance and Capital Markets</a:t>
          </a:r>
        </a:p>
      </dsp:txBody>
      <dsp:txXfrm>
        <a:off x="1077914" y="1170955"/>
        <a:ext cx="7648722" cy="933259"/>
      </dsp:txXfrm>
    </dsp:sp>
    <dsp:sp modelId="{123E1D81-0EEB-4C39-B83D-0A25FF835C54}">
      <dsp:nvSpPr>
        <dsp:cNvPr id="0" name=""/>
        <dsp:cNvSpPr/>
      </dsp:nvSpPr>
      <dsp:spPr>
        <a:xfrm>
          <a:off x="0" y="2337529"/>
          <a:ext cx="8726637" cy="9332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5BABF-47DB-4F05-BC07-E853EBDF86BF}">
      <dsp:nvSpPr>
        <dsp:cNvPr id="0" name=""/>
        <dsp:cNvSpPr/>
      </dsp:nvSpPr>
      <dsp:spPr>
        <a:xfrm>
          <a:off x="282310" y="2547513"/>
          <a:ext cx="513292" cy="5132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3BEF71-DA04-4BE1-84E4-4B7066826940}">
      <dsp:nvSpPr>
        <dsp:cNvPr id="0" name=""/>
        <dsp:cNvSpPr/>
      </dsp:nvSpPr>
      <dsp:spPr>
        <a:xfrm>
          <a:off x="1077914" y="2337529"/>
          <a:ext cx="7648722" cy="933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770" tIns="98770" rIns="98770" bIns="987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Review and Reform of the </a:t>
          </a:r>
          <a:r>
            <a:rPr lang="en-US" sz="2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RoOs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 and CET</a:t>
          </a:r>
        </a:p>
      </dsp:txBody>
      <dsp:txXfrm>
        <a:off x="1077914" y="2337529"/>
        <a:ext cx="7648722" cy="933259"/>
      </dsp:txXfrm>
    </dsp:sp>
    <dsp:sp modelId="{D579EEF7-2E71-4CE2-9C1F-06BBA5195645}">
      <dsp:nvSpPr>
        <dsp:cNvPr id="0" name=""/>
        <dsp:cNvSpPr/>
      </dsp:nvSpPr>
      <dsp:spPr>
        <a:xfrm>
          <a:off x="0" y="3504104"/>
          <a:ext cx="8726637" cy="9332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F75E43-CE34-4946-B2A7-3D576B62A7F7}">
      <dsp:nvSpPr>
        <dsp:cNvPr id="0" name=""/>
        <dsp:cNvSpPr/>
      </dsp:nvSpPr>
      <dsp:spPr>
        <a:xfrm>
          <a:off x="282310" y="3714087"/>
          <a:ext cx="513292" cy="5132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C0ABB-29BB-4561-8E16-C0EE464C3908}">
      <dsp:nvSpPr>
        <dsp:cNvPr id="0" name=""/>
        <dsp:cNvSpPr/>
      </dsp:nvSpPr>
      <dsp:spPr>
        <a:xfrm>
          <a:off x="1077914" y="3504104"/>
          <a:ext cx="7648722" cy="933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770" tIns="98770" rIns="98770" bIns="987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Industrial Policy</a:t>
          </a:r>
        </a:p>
      </dsp:txBody>
      <dsp:txXfrm>
        <a:off x="1077914" y="3504104"/>
        <a:ext cx="7648722" cy="933259"/>
      </dsp:txXfrm>
    </dsp:sp>
    <dsp:sp modelId="{83CA9456-570F-442A-9371-ED9C9FBF33A7}">
      <dsp:nvSpPr>
        <dsp:cNvPr id="0" name=""/>
        <dsp:cNvSpPr/>
      </dsp:nvSpPr>
      <dsp:spPr>
        <a:xfrm>
          <a:off x="0" y="4670678"/>
          <a:ext cx="8726637" cy="93325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A2FF3-9056-4FB0-A7F4-1A2BB274B41F}">
      <dsp:nvSpPr>
        <dsp:cNvPr id="0" name=""/>
        <dsp:cNvSpPr/>
      </dsp:nvSpPr>
      <dsp:spPr>
        <a:xfrm>
          <a:off x="282310" y="4880661"/>
          <a:ext cx="513292" cy="5132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7B2630-8FC7-4C55-B4C8-AEB8CED9BF63}">
      <dsp:nvSpPr>
        <dsp:cNvPr id="0" name=""/>
        <dsp:cNvSpPr/>
      </dsp:nvSpPr>
      <dsp:spPr>
        <a:xfrm>
          <a:off x="1077914" y="4670678"/>
          <a:ext cx="7648722" cy="933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770" tIns="98770" rIns="98770" bIns="9877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Policy Harmonization – Doing Business Environment</a:t>
          </a:r>
        </a:p>
      </dsp:txBody>
      <dsp:txXfrm>
        <a:off x="1077914" y="4670678"/>
        <a:ext cx="7648722" cy="933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E7BCB-E6E6-46BE-B84A-0AA1C4C8323D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48885-19CA-4E84-B2C3-EC748A8D4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2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48885-19CA-4E84-B2C3-EC748A8D4D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04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48885-19CA-4E84-B2C3-EC748A8D4D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11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948885-19CA-4E84-B2C3-EC748A8D4D7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21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28239-563D-9299-599B-D04326C3A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722057-4A4B-6EFF-5CBA-1F5B0E9A0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E01AD-9969-4D93-9534-15DA3541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3E33-D07A-4AF1-BFCA-A73AEA0F3E1E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4DEF0-64A2-92F0-C8DF-71DF39615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1FE0F-1143-B39C-7189-589BC43CA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BABCC-9798-618E-8ED3-62A6C922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58731-29A3-0F94-3201-8A67A77A3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8B90D-49FD-B775-01A8-EB4F4FEEE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530CC-10BF-4C6F-8813-DC3377F77104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89CAD-286D-5227-9148-16527FECF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86207-FA49-7135-129C-09324776F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11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3EA526-8B4D-28BB-D812-E5DD62C77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27FF0-9114-4FC4-8CBE-ADA11C623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AE145-5D9E-8301-5FC6-EF60ABD41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28FCD-E1A0-4935-8A7E-0ED7964FC677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E2FAEB-7619-AAFF-12F0-00082BDB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091A7-4505-7E3D-F528-C25656FB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5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BAA0B-19EC-F7C8-B7D4-B34D832BD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3C428-E357-C864-9CEC-4323DF0D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993D9-3CE3-6976-CA71-D10527BE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30328-80C5-4D44-8C62-1DEE23D3023D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1A127-FB3A-2A3B-9AEF-78FB3FDBF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8749A-49E4-9681-5630-29BE90E10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D95463-4D28-1742-EC7C-4BF43603C1E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91313" y="6721475"/>
            <a:ext cx="55562" cy="46038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30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A71DD-B893-0DC6-D4AD-AB1CAFE8F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6DB14-7E44-9FD1-C1ED-B6D17D1EC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BD10-25F0-5CCB-4B28-CA3E4555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FA5C4-21E9-4F1D-89F6-162BEBF2F267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C6EAB-C355-0305-9C38-6968C94C3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F69C-6199-FCA7-CC7E-7F62597F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DC00D89-48BB-316E-09F6-C89198A724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67" y="6427405"/>
            <a:ext cx="1238766" cy="43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64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FC348-37DE-B676-8195-DA3C90194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1C99-AB06-1274-037C-FEC5C44E9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97D78-D76C-BC3F-649D-A953E18D1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4C0EA-6B08-1844-7E5A-62C8B46C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330A-203D-4168-A9C8-4BE557530FE6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BF593-B89B-FE2E-3E37-9489C4443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4AB5A-B78F-8EDC-AE65-98C055C35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5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210C-B780-4334-AF79-90AAE6F86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13726-99C7-BF41-343B-F969AA5F5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51C39-7C6F-4BF4-57D7-5FC4B4C3EE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B5021-5858-FC1B-D576-500F7AC6A3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3A250C-255D-7334-F197-874475018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DD89C-3269-40EA-E2C5-D7C86A2C2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DF569-D339-4140-B471-4752E8A1403B}" type="datetime1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32096F-1B32-4A96-2D91-7B043DAF5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165AA4-3FEB-2BCD-5658-328E3CCFE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01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483AA-B0F5-3CD2-0AF3-494C0D8A0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66CAC0-63F2-4FA8-A8CF-A9AB156D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EE07A-4658-407B-BACC-096F1C0908B7}" type="datetime1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8F8B60-1116-721E-6737-18099823F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F0821-64BB-5B85-040C-55A0F30A5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29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D881C9-8EA7-7E48-C340-3FC7F26E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2E6D-967D-44BB-AB4B-B5F0A220EC85}" type="datetime1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6479B8-E86A-FFB3-38AF-207566380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E07A19-774E-DD73-006C-0A7B9D11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8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F715-FEEF-8715-DE48-F95C42290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21BFA-B2B7-2706-6F12-3961110C0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566979-7FB1-F9E8-EDC3-5E6E05094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4B8CD-4838-AE4A-F070-E8BD83008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95929-5F37-4C06-9311-26181FAB532D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779F60-FC65-5B13-1389-4322BDD57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7139B-339F-0366-0A13-143587E59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1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5E499-B574-9DAE-5A95-17AB3B983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7D546D-3598-F85C-8A1C-1667D47786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7ECDC3-1FC1-77D5-ECA1-C6D12852C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6A647-5312-DB2B-165D-FB7F0DD7E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8D08-0C24-4789-B984-94059E225FD4}" type="datetime1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CFFD0-5DE8-26A8-EE00-1F78A584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E81AA-A6F5-90B6-6EDC-FBD9BDB86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4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52C6E2-E270-0F84-106D-D48B5228E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E3DE8-4640-7F5F-10B5-3EFC34979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52AF9-A306-F501-5982-7AA484580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E2618-92F5-4B17-8084-D31FF475F2BC}" type="datetime1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AB57C-177D-4CA0-713D-4A265235D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97E4A-1091-A34B-093A-89465B3D4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4E6B6-DA46-4CE7-BAD7-CF67B5AD67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6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156B31-EEAF-9B4D-A655-46B74C538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67106"/>
            <a:ext cx="4038603" cy="3071906"/>
          </a:xfrm>
        </p:spPr>
        <p:txBody>
          <a:bodyPr anchor="t">
            <a:normAutofit/>
          </a:bodyPr>
          <a:lstStyle/>
          <a:p>
            <a:r>
              <a:rPr lang="en-US" sz="5000" dirty="0">
                <a:solidFill>
                  <a:srgbClr val="FFFFFF"/>
                </a:solidFill>
                <a:latin typeface="Candara" panose="020E0502030303020204" pitchFamily="34" charset="0"/>
              </a:rPr>
              <a:t>CHAIRMAN’S ADDRESS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91468-E5DC-52DB-6C0C-E8ED32F2D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133" y="478284"/>
            <a:ext cx="3581402" cy="1822657"/>
          </a:xfrm>
        </p:spPr>
        <p:txBody>
          <a:bodyPr anchor="b">
            <a:normAutofit/>
          </a:bodyPr>
          <a:lstStyle/>
          <a:p>
            <a:r>
              <a:rPr lang="en-US" sz="3000" b="1" dirty="0">
                <a:solidFill>
                  <a:srgbClr val="FFFFFF"/>
                </a:solidFill>
                <a:latin typeface="Candara" panose="020E0502030303020204" pitchFamily="34" charset="0"/>
              </a:rPr>
              <a:t>3</a:t>
            </a:r>
            <a:r>
              <a:rPr lang="en-US" sz="3000" b="1" baseline="30000" dirty="0">
                <a:solidFill>
                  <a:srgbClr val="FFFFFF"/>
                </a:solidFill>
                <a:latin typeface="Candara" panose="020E0502030303020204" pitchFamily="34" charset="0"/>
              </a:rPr>
              <a:t>RD</a:t>
            </a:r>
            <a:r>
              <a:rPr lang="en-US" sz="3000" b="1" dirty="0">
                <a:solidFill>
                  <a:srgbClr val="FFFFFF"/>
                </a:solidFill>
                <a:latin typeface="Candara" panose="020E0502030303020204" pitchFamily="34" charset="0"/>
              </a:rPr>
              <a:t>  ANNUAL GENERAL MEETING</a:t>
            </a:r>
          </a:p>
          <a:p>
            <a:r>
              <a:rPr lang="en-US" sz="3000" b="1" dirty="0">
                <a:solidFill>
                  <a:srgbClr val="FFFFFF"/>
                </a:solidFill>
                <a:latin typeface="Candara" panose="020E0502030303020204" pitchFamily="34" charset="0"/>
              </a:rPr>
              <a:t>11</a:t>
            </a:r>
            <a:r>
              <a:rPr lang="en-US" sz="3000" b="1" baseline="30000" dirty="0">
                <a:solidFill>
                  <a:srgbClr val="FFFFFF"/>
                </a:solidFill>
                <a:latin typeface="Candara" panose="020E0502030303020204" pitchFamily="34" charset="0"/>
              </a:rPr>
              <a:t>TH</a:t>
            </a:r>
            <a:r>
              <a:rPr lang="en-US" sz="3000" b="1" dirty="0">
                <a:solidFill>
                  <a:srgbClr val="FFFFFF"/>
                </a:solidFill>
                <a:latin typeface="Candara" panose="020E0502030303020204" pitchFamily="34" charset="0"/>
              </a:rPr>
              <a:t> JULY 2023</a:t>
            </a:r>
          </a:p>
          <a:p>
            <a:pPr algn="l"/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830D2727-5EDD-B041-588E-F81E7C749D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428" y="2173525"/>
            <a:ext cx="7225748" cy="2510949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225FC-909A-56FF-266F-43A07CEE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19" y="6455664"/>
            <a:ext cx="44805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BAA5CC-63DE-5FEF-C3C8-175220D44591}"/>
              </a:ext>
            </a:extLst>
          </p:cNvPr>
          <p:cNvSpPr txBox="1"/>
          <p:nvPr/>
        </p:nvSpPr>
        <p:spPr>
          <a:xfrm>
            <a:off x="98615" y="4330380"/>
            <a:ext cx="3702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Candara" panose="020E0502030303020204" pitchFamily="34" charset="0"/>
              </a:rPr>
              <a:t> MR. GERVASE WARNER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Candara" panose="020E0502030303020204" pitchFamily="34" charset="0"/>
              </a:rPr>
              <a:t>CHAIRMAN</a:t>
            </a:r>
          </a:p>
        </p:txBody>
      </p:sp>
    </p:spTree>
    <p:extLst>
      <p:ext uri="{BB962C8B-B14F-4D97-AF65-F5344CB8AC3E}">
        <p14:creationId xmlns:p14="http://schemas.microsoft.com/office/powerpoint/2010/main" val="2648947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AC00E-2504-C3A0-02AA-3987F0F21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55" y="294653"/>
            <a:ext cx="8783387" cy="83456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REVIEW of R0Os and CET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A1F4-8453-0FB3-FD15-CAFB5ACAC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56" y="1302328"/>
            <a:ext cx="8274824" cy="5054022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endParaRPr lang="en-US" sz="2400" dirty="0">
              <a:effectLst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Candara" panose="020E0502030303020204" pitchFamily="34" charset="0"/>
              </a:rPr>
              <a:t>CPSO is  an active participant in the CARICOM Working Groups on the Review of the </a:t>
            </a:r>
            <a:r>
              <a:rPr lang="en-US" sz="2600" dirty="0" err="1">
                <a:effectLst/>
                <a:latin typeface="Candara" panose="020E0502030303020204" pitchFamily="34" charset="0"/>
              </a:rPr>
              <a:t>RoOs</a:t>
            </a:r>
            <a:r>
              <a:rPr lang="en-US" sz="2600" dirty="0">
                <a:effectLst/>
                <a:latin typeface="Candara" panose="020E0502030303020204" pitchFamily="34" charset="0"/>
              </a:rPr>
              <a:t> and the CET and continues to make comprehensive submissions to the process.</a:t>
            </a:r>
          </a:p>
          <a:p>
            <a:pPr marL="0" indent="0" algn="just">
              <a:buNone/>
            </a:pPr>
            <a:endParaRPr lang="en-US" sz="2600" dirty="0">
              <a:effectLst/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>
                <a:effectLst/>
                <a:latin typeface="Candara" panose="020E0502030303020204" pitchFamily="34" charset="0"/>
              </a:rPr>
              <a:t>Engagement of private Sector Stakeholders through regular working Group meetings.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2600" dirty="0">
              <a:effectLst/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CPSO Contribution to the development of Product Specific Rules of Origin (e.g. Liquid Soap and Detergent).</a:t>
            </a:r>
            <a:endParaRPr lang="en-US" sz="2600" dirty="0">
              <a:effectLst/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6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Recommendations for dedicated sessions on principles and  acceleration of the progress and organization the work for the reform process.</a:t>
            </a:r>
          </a:p>
          <a:p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Logo&#10;&#10;Description automatically generated">
            <a:extLst>
              <a:ext uri="{FF2B5EF4-FFF2-40B4-BE49-F238E27FC236}">
                <a16:creationId xmlns:a16="http://schemas.microsoft.com/office/drawing/2014/main" id="{6DCE3661-59BC-6B7D-CB59-CF698E45272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6C731-D349-BC84-3674-20DAA10FC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14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Logo&#10;&#10;Description automatically generated">
            <a:extLst>
              <a:ext uri="{FF2B5EF4-FFF2-40B4-BE49-F238E27FC236}">
                <a16:creationId xmlns:a16="http://schemas.microsoft.com/office/drawing/2014/main" id="{6DCE3661-59BC-6B7D-CB59-CF698E45272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6C731-D349-BC84-3674-20DAA10FC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E467791-1BDD-D810-6096-AB751B2BA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588" y="169389"/>
            <a:ext cx="9343292" cy="1010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latin typeface="Candara" panose="020E0502030303020204" pitchFamily="34" charset="0"/>
              </a:rPr>
              <a:t>DOING BUSNIESS ENVIRONMENT</a:t>
            </a:r>
            <a:endParaRPr lang="en-US" kern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B7F6C551-DC11-2F56-E6AF-4A8480786DF0}"/>
              </a:ext>
            </a:extLst>
          </p:cNvPr>
          <p:cNvSpPr txBox="1">
            <a:spLocks/>
          </p:cNvSpPr>
          <p:nvPr/>
        </p:nvSpPr>
        <p:spPr>
          <a:xfrm>
            <a:off x="222404" y="1032933"/>
            <a:ext cx="9032038" cy="55059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endParaRPr lang="en-029" sz="26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029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CPSO has made significant contribution through submissions, established working group sessions, hosting of webinars, and collaboration  with the CARICOM Secretariat to the work on the: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029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029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Harmonisation of company laws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029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029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of competition rules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029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029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system for trademark administration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029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029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Regional regime for public procurement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029" sz="18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n-029" sz="18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637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376B-066D-3C13-B221-428642F5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369" y="130760"/>
            <a:ext cx="9343292" cy="1010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TRANSPORTATION AND TRADE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1D0F45-BE46-D6E2-0F62-1849AFB43D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22404" y="1444811"/>
            <a:ext cx="8692996" cy="50941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CPSO supported the research and is a member of the Technical Working Group for the </a:t>
            </a:r>
            <a:r>
              <a:rPr lang="en-US" sz="2400" b="0" i="0" dirty="0">
                <a:effectLst/>
                <a:latin typeface="Candara" panose="020E0502030303020204" pitchFamily="34" charset="0"/>
              </a:rPr>
              <a:t>Establishment of a Maritime Transportation Service for the movement of Agri-Products being undertaken by the United Nations Food and Agriculture Organization and </a:t>
            </a:r>
            <a:r>
              <a:rPr lang="en-US" sz="2400" dirty="0">
                <a:latin typeface="Candara" panose="020E0502030303020204" pitchFamily="34" charset="0"/>
              </a:rPr>
              <a:t>funded</a:t>
            </a:r>
            <a:r>
              <a:rPr lang="en-US" sz="2400" b="0" i="0" dirty="0">
                <a:effectLst/>
                <a:latin typeface="Candara" panose="020E0502030303020204" pitchFamily="34" charset="0"/>
              </a:rPr>
              <a:t> by the Caribbean Development Bank.</a:t>
            </a: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Logo&#10;&#10;Description automatically generated">
            <a:extLst>
              <a:ext uri="{FF2B5EF4-FFF2-40B4-BE49-F238E27FC236}">
                <a16:creationId xmlns:a16="http://schemas.microsoft.com/office/drawing/2014/main" id="{A3F7FC86-3A36-D9AE-28B7-BDBF4A9E0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F8D35-07A5-73B0-3C14-BA831A43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87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C0615-4BD4-E460-4CF1-63F99FD9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662" y="140365"/>
            <a:ext cx="9143999" cy="1039092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br>
              <a:rPr lang="en-US" kern="12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en-US" kern="12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Resolving Disagreements</a:t>
            </a:r>
            <a:br>
              <a:rPr lang="en-US" kern="12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endParaRPr lang="en-US" kern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08B68-EE66-487F-1BC4-68D515AF1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56" y="1154266"/>
            <a:ext cx="8695267" cy="5563369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CPSO has utilized its platform as an ‘honest broker’ to provide the space for dialogue and the resolving of disagreements among private sector firms through an informal mechanism. </a:t>
            </a:r>
          </a:p>
          <a:p>
            <a:pPr lvl="1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cases have been resolved </a:t>
            </a:r>
          </a:p>
          <a:p>
            <a:pPr lvl="1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8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 cases are currently being discussed. </a:t>
            </a:r>
          </a:p>
          <a:p>
            <a:pPr marR="0" lvl="0" algn="just"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F4AABB65-D6C0-8CDF-4EA6-C0DE41CC0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66B8A-0D1B-7610-E4ED-2B3ADB25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684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021E3-51D8-84EB-0886-B3857CC02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529" y="108700"/>
            <a:ext cx="9383150" cy="7858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STRATEGIC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757FD-8D77-DFBC-DF10-FE60F6C64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60" y="894596"/>
            <a:ext cx="8517870" cy="5725886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u="sng" dirty="0">
                <a:latin typeface="Candara" panose="020E0502030303020204" pitchFamily="34" charset="0"/>
              </a:rPr>
              <a:t>MOUs signed with strategic institutions and development partners:</a:t>
            </a:r>
            <a:endParaRPr lang="en-US" sz="2400" dirty="0">
              <a:latin typeface="Candara" panose="020E050203030302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Candara" panose="020E0502030303020204" pitchFamily="34" charset="0"/>
              </a:rPr>
              <a:t>Inter-American Institute for Cooperation on Agriculture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Candara" panose="020E0502030303020204" pitchFamily="34" charset="0"/>
              </a:rPr>
              <a:t>Caribbean Manufacturers’ Association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Candara" panose="020E0502030303020204" pitchFamily="34" charset="0"/>
              </a:rPr>
              <a:t>Caribbean Agri-Business Association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Candara" panose="020E0502030303020204" pitchFamily="34" charset="0"/>
              </a:rPr>
              <a:t>Caribbean Supermarket Association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Candara" panose="020E0502030303020204" pitchFamily="34" charset="0"/>
              </a:rPr>
              <a:t>OECS Business Council</a:t>
            </a:r>
          </a:p>
          <a:p>
            <a:pPr marL="457200" lvl="1" indent="0" algn="just">
              <a:buNone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Candara" panose="020E0502030303020204" pitchFamily="34" charset="0"/>
              </a:rPr>
              <a:t>Establishment of the CPSO – United States Business Council (USBC)</a:t>
            </a:r>
          </a:p>
          <a:p>
            <a:pPr marL="0" indent="0" algn="just">
              <a:buNone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Candara" panose="020E0502030303020204" pitchFamily="34" charset="0"/>
              </a:rPr>
              <a:t>MOUs finalized and to be signed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Candara" panose="020E0502030303020204" pitchFamily="34" charset="0"/>
              </a:rPr>
              <a:t>Caribbean Regional Fisheries Mechanism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2200" dirty="0">
                <a:latin typeface="Candara" panose="020E0502030303020204" pitchFamily="34" charset="0"/>
              </a:rPr>
              <a:t>Consortium of Universities in CARICOM involved in Agriculture Education and Research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4A2DA89-5B4D-2422-BBA6-049D80B3DF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1A5F76-5827-6A78-CBBC-808DE72ED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239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4A64C7-9210-6BBC-1850-9B1E5873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125" y="2920878"/>
            <a:ext cx="5853227" cy="29925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>
                <a:solidFill>
                  <a:srgbClr val="FFFFFF"/>
                </a:solidFill>
              </a:rPr>
              <a:t>MOVING FORWARD</a:t>
            </a:r>
          </a:p>
        </p:txBody>
      </p:sp>
      <p:pic>
        <p:nvPicPr>
          <p:cNvPr id="7" name="Picture 6" descr="Multiple exposures of an underground concrete tunnel">
            <a:extLst>
              <a:ext uri="{FF2B5EF4-FFF2-40B4-BE49-F238E27FC236}">
                <a16:creationId xmlns:a16="http://schemas.microsoft.com/office/drawing/2014/main" id="{7B8AFCD7-6F8F-D21F-29FB-578300ECB5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02" r="17393" b="-1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50E3AD-564B-7020-B11B-5BD2658DD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674E6B6-DA46-4CE7-BAD7-CF67B5AD67F9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61725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5B1D1-8062-670C-7A45-EBA022629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562"/>
            <a:ext cx="10088880" cy="90106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KEY WORK PROGRAMME AREAS 2023 -2024</a:t>
            </a:r>
          </a:p>
        </p:txBody>
      </p:sp>
      <p:sp>
        <p:nvSpPr>
          <p:cNvPr id="15" name="Content Placeholder 12">
            <a:extLst>
              <a:ext uri="{FF2B5EF4-FFF2-40B4-BE49-F238E27FC236}">
                <a16:creationId xmlns:a16="http://schemas.microsoft.com/office/drawing/2014/main" id="{91D8FEB6-A1FC-478C-C8D0-14977C698E8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09489" y="1676401"/>
            <a:ext cx="8266869" cy="4907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endParaRPr lang="en-US" sz="2400" dirty="0">
              <a:latin typeface="Candara" panose="020E0502030303020204" pitchFamily="34" charset="0"/>
            </a:endParaRPr>
          </a:p>
          <a:p>
            <a:endParaRPr lang="en-US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 descr="Logo&#10;&#10;Description automatically generated">
            <a:extLst>
              <a:ext uri="{FF2B5EF4-FFF2-40B4-BE49-F238E27FC236}">
                <a16:creationId xmlns:a16="http://schemas.microsoft.com/office/drawing/2014/main" id="{EE2DD8E4-563A-01EB-BFB3-C1B4599887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2D17D6-137D-6193-DC74-4E08FB03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16</a:t>
            </a:fld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27" name="TextBox 10">
            <a:extLst>
              <a:ext uri="{FF2B5EF4-FFF2-40B4-BE49-F238E27FC236}">
                <a16:creationId xmlns:a16="http://schemas.microsoft.com/office/drawing/2014/main" id="{E904AE46-E17C-F8BA-42AE-C51306051E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2846185"/>
              </p:ext>
            </p:extLst>
          </p:nvPr>
        </p:nvGraphicFramePr>
        <p:xfrm>
          <a:off x="188763" y="878877"/>
          <a:ext cx="8726637" cy="5608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752841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9B0BA-7F9C-C667-E59B-273CE41E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3289069"/>
            <a:ext cx="8495070" cy="12592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kern="1200" dirty="0">
                <a:solidFill>
                  <a:srgbClr val="FFFFFF"/>
                </a:solidFill>
                <a:latin typeface="Candara" panose="020E0502030303020204" pitchFamily="34" charset="0"/>
              </a:rPr>
              <a:t>THANK YOU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8531ADD-9238-C3CC-A198-B5D3CC1058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115" y="1695625"/>
            <a:ext cx="1517772" cy="52742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3C7DE3-C735-D92B-1734-7BC4CCA7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prstClr val="white"/>
                </a:solidFill>
              </a:rPr>
              <a:pPr>
                <a:spcAft>
                  <a:spcPts val="600"/>
                </a:spcAft>
              </a:pPr>
              <a:t>17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429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736CAB1F-557E-4FA4-81CC-DC491EF8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91000">
                <a:schemeClr val="tx2">
                  <a:lumMod val="50000"/>
                  <a:alpha val="13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7646891" cy="6858001"/>
          </a:xfrm>
          <a:prstGeom prst="rect">
            <a:avLst/>
          </a:prstGeom>
          <a:gradFill>
            <a:gsLst>
              <a:gs pos="41000">
                <a:schemeClr val="accent1">
                  <a:lumMod val="75000"/>
                  <a:alpha val="52000"/>
                </a:schemeClr>
              </a:gs>
              <a:gs pos="95000">
                <a:srgbClr val="000000">
                  <a:alpha val="68000"/>
                </a:srgb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5550980-2AB6-4DE5-86DD-064ADF160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2501118"/>
            <a:ext cx="8091784" cy="4331436"/>
          </a:xfrm>
          <a:prstGeom prst="rect">
            <a:avLst/>
          </a:prstGeom>
          <a:gradFill>
            <a:gsLst>
              <a:gs pos="0">
                <a:srgbClr val="000000">
                  <a:alpha val="16000"/>
                </a:srgbClr>
              </a:gs>
              <a:gs pos="91000">
                <a:schemeClr val="accent1">
                  <a:alpha val="30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DF4B167-8E82-4458-AE55-88B683EBF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1595" y="-3"/>
            <a:ext cx="8091784" cy="6857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6000"/>
                </a:schemeClr>
              </a:gs>
              <a:gs pos="99000">
                <a:srgbClr val="000000">
                  <a:alpha val="57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2101742" y="699966"/>
            <a:ext cx="5121259" cy="5458067"/>
          </a:xfrm>
          <a:prstGeom prst="ellipse">
            <a:avLst/>
          </a:prstGeom>
          <a:gradFill>
            <a:gsLst>
              <a:gs pos="3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7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B8D6C-537E-5F0C-9858-BA84559F5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125" y="2920878"/>
            <a:ext cx="5853227" cy="29925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b="1">
                <a:solidFill>
                  <a:srgbClr val="FFFFFF"/>
                </a:solidFill>
              </a:rPr>
              <a:t>KEY ACHIEVEMENTS AND HIGHLIGHTS</a:t>
            </a:r>
            <a:br>
              <a:rPr lang="en-US" sz="4800" b="1">
                <a:solidFill>
                  <a:srgbClr val="FFFFFF"/>
                </a:solidFill>
              </a:rPr>
            </a:br>
            <a:r>
              <a:rPr lang="en-US" sz="4800" b="1">
                <a:solidFill>
                  <a:srgbClr val="FFFFFF"/>
                </a:solidFill>
              </a:rPr>
              <a:t>2022 -2023</a:t>
            </a:r>
          </a:p>
        </p:txBody>
      </p:sp>
      <p:pic>
        <p:nvPicPr>
          <p:cNvPr id="7" name="Picture 6" descr="A closeup of a key and a keyhole">
            <a:extLst>
              <a:ext uri="{FF2B5EF4-FFF2-40B4-BE49-F238E27FC236}">
                <a16:creationId xmlns:a16="http://schemas.microsoft.com/office/drawing/2014/main" id="{7DA9D789-90D4-5D5A-A84E-ABECA4CE64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158" r="6087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15186-FAAC-3533-ED93-91E4B461F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D674E6B6-DA46-4CE7-BAD7-CF67B5AD67F9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2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3615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C49AB-BCDF-6B00-3127-9C2506979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464" y="371323"/>
            <a:ext cx="7474172" cy="75789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CPSO SECRETARIAT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CC224-501C-5CBD-E44F-3575F5E0D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738" y="1464935"/>
            <a:ext cx="8504714" cy="4436204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u="sng" dirty="0">
                <a:latin typeface="Candara" panose="020E0502030303020204" pitchFamily="34" charset="0"/>
              </a:rPr>
              <a:t>Establishment of CPSO Headquarters - Barbados</a:t>
            </a:r>
          </a:p>
          <a:p>
            <a:pPr marL="0" indent="0">
              <a:buNone/>
            </a:pPr>
            <a:endParaRPr lang="en-US" dirty="0">
              <a:latin typeface="Candara" panose="020E0502030303020204" pitchFamily="34" charset="0"/>
            </a:endParaRPr>
          </a:p>
          <a:p>
            <a:pPr lvl="1" algn="just">
              <a:spcAft>
                <a:spcPts val="4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latin typeface="Candara" panose="020E0502030303020204" pitchFamily="34" charset="0"/>
              </a:rPr>
              <a:t>Contributions:</a:t>
            </a:r>
          </a:p>
          <a:p>
            <a:pPr lvl="2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Office Space by Massy Group of Companies</a:t>
            </a:r>
          </a:p>
          <a:p>
            <a:pPr lvl="2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Furniture and Office Equipment ANSA </a:t>
            </a:r>
            <a:r>
              <a:rPr lang="en-US" sz="2400" dirty="0" err="1">
                <a:latin typeface="Candara" panose="020E0502030303020204" pitchFamily="34" charset="0"/>
              </a:rPr>
              <a:t>McAL</a:t>
            </a:r>
            <a:r>
              <a:rPr lang="en-US" sz="2400" dirty="0">
                <a:latin typeface="Candara" panose="020E0502030303020204" pitchFamily="34" charset="0"/>
              </a:rPr>
              <a:t> Limited</a:t>
            </a:r>
          </a:p>
          <a:p>
            <a:pPr lvl="2" algn="just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Signage and other Material PBS Barbados.</a:t>
            </a:r>
          </a:p>
          <a:p>
            <a:pPr marL="457200" lvl="1" indent="0" algn="just">
              <a:spcAft>
                <a:spcPts val="400"/>
              </a:spcAft>
              <a:buNone/>
            </a:pPr>
            <a:endParaRPr lang="en-US" dirty="0">
              <a:latin typeface="Candara" panose="020E0502030303020204" pitchFamily="34" charset="0"/>
            </a:endParaRPr>
          </a:p>
          <a:p>
            <a:pPr marL="457200" lvl="1" indent="0" algn="just">
              <a:spcAft>
                <a:spcPts val="400"/>
              </a:spcAft>
              <a:buNone/>
            </a:pPr>
            <a:r>
              <a:rPr lang="en-US" dirty="0">
                <a:latin typeface="Candara" panose="020E0502030303020204" pitchFamily="34" charset="0"/>
              </a:rPr>
              <a:t>Special thank you to contributing Companies.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6582DBF-3AF0-BC66-0DBB-64187370DA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5729AE-A0B2-E61A-1275-194A1D2B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746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598B0-E419-172B-FC2E-116F632D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992" y="99484"/>
            <a:ext cx="7474172" cy="11168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BFED8-A80B-D9AE-1DA3-0980F98B9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078523"/>
            <a:ext cx="8915400" cy="5416062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ndara" panose="020E0502030303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400" dirty="0"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  <a:latin typeface="Candara" panose="020E0502030303020204" pitchFamily="34" charset="0"/>
              </a:rPr>
              <a:t>Presentation to Meetings of CARICOM Heads of Govt on key private sector issues.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  <a:latin typeface="Candara" panose="020E0502030303020204" pitchFamily="34" charset="0"/>
              </a:rPr>
              <a:t>Participation in Meetings of the Councils and Bodies of the Community – (COTED, COHSOD).</a:t>
            </a:r>
          </a:p>
          <a:p>
            <a:pPr marL="0" marR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  <a:latin typeface="Candara" panose="020E0502030303020204" pitchFamily="34" charset="0"/>
              </a:rPr>
              <a:t>Ministerial Sub-Committees:</a:t>
            </a:r>
          </a:p>
          <a:p>
            <a:pPr lvl="1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Candara" panose="020E0502030303020204" pitchFamily="34" charset="0"/>
              </a:rPr>
              <a:t>Prime Ministerial Sub-Committee on CSME</a:t>
            </a:r>
          </a:p>
          <a:p>
            <a:pPr lvl="1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Candara" panose="020E0502030303020204" pitchFamily="34" charset="0"/>
              </a:rPr>
              <a:t>Food Production and Food Security </a:t>
            </a:r>
            <a:endParaRPr lang="en-US" sz="2000" dirty="0">
              <a:effectLst/>
              <a:latin typeface="Candara" panose="020E0502030303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  <a:latin typeface="Candara" panose="020E0502030303020204" pitchFamily="34" charset="0"/>
              </a:rPr>
              <a:t>Representation on the CARIFORUM Consultative Committee for the EU-CARIFORUM Economic Partnership Agreement.</a:t>
            </a:r>
          </a:p>
          <a:p>
            <a:pPr marL="0" marR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Committee of Latin American and Caribbean States on Food and Nutrition Security </a:t>
            </a: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ndara" panose="020E0502030303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000" dirty="0">
              <a:effectLst/>
              <a:highlight>
                <a:srgbClr val="FFFF00"/>
              </a:highlight>
              <a:latin typeface="Candara" panose="020E0502030303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0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ndara" panose="020E0502030303020204" pitchFamily="34" charset="0"/>
            </a:endParaRPr>
          </a:p>
          <a:p>
            <a:pPr algn="just">
              <a:spcAft>
                <a:spcPts val="400"/>
              </a:spcAft>
            </a:pPr>
            <a:endParaRPr lang="en-US" sz="2000" dirty="0">
              <a:latin typeface="Candara" panose="020E0502030303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AD479B1-C069-B4FF-AAB8-FE95BDD34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B1892D-42A4-7D7C-8331-EE9BCB3CC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234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598B0-E419-172B-FC2E-116F632D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992" y="99484"/>
            <a:ext cx="7474172" cy="11168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STRATEGIC ENGAGEMENTS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BFED8-A80B-D9AE-1DA3-0980F98B9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61" y="1078522"/>
            <a:ext cx="8680939" cy="548640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andara" panose="020E0502030303020204" pitchFamily="34" charset="0"/>
              </a:rPr>
              <a:t>Presentation to Regional Symposium – Violence as Public Health Issue – The Crime Challenge on critical perspectives </a:t>
            </a: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private sector collaboration towards addressing crime and violence.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Participation in the TTCSI Launch of the ‘Doing Business with the World Series’.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 with the Governments of Guyana and Trinidad and Tobago on Agri-Investment Fora.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Support</a:t>
            </a: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 the Africa Export Import Bank’s regional engagement / field mission in 5 countries. </a:t>
            </a:r>
          </a:p>
          <a:p>
            <a:pPr marL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Engagement with the Consort</a:t>
            </a: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ium of Universities in CARICOM engaged in Agricultural  Education and Research on 25% x 2025 </a:t>
            </a: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000" dirty="0">
              <a:effectLst/>
              <a:latin typeface="Candara" panose="020E0502030303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400"/>
              </a:spcAft>
              <a:buNone/>
            </a:pPr>
            <a:endParaRPr lang="en-US" sz="2400" dirty="0"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2400" dirty="0">
              <a:effectLst/>
              <a:latin typeface="Candara" panose="020E0502030303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1AD479B1-C069-B4FF-AAB8-FE95BDD347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B1892D-42A4-7D7C-8331-EE9BCB3CC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215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0094A-DB06-221E-0325-03F63E01B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"/>
            <a:ext cx="8839199" cy="11776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FRONT OF PACKAGE LABELLING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A8E1A6-20A1-C74E-EF7A-7EF84D17B38D}"/>
              </a:ext>
            </a:extLst>
          </p:cNvPr>
          <p:cNvSpPr txBox="1"/>
          <p:nvPr/>
        </p:nvSpPr>
        <p:spPr>
          <a:xfrm>
            <a:off x="253436" y="1207799"/>
            <a:ext cx="8661963" cy="53311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b="1" cap="none" dirty="0">
              <a:latin typeface="Candara" panose="020E0502030303020204" pitchFamily="34" charset="0"/>
            </a:endParaRPr>
          </a:p>
          <a:p>
            <a:pPr marL="342900" indent="-228600">
              <a:lnSpc>
                <a:spcPct val="90000"/>
              </a:lnSpc>
              <a:spcBef>
                <a:spcPts val="50"/>
              </a:spcBef>
              <a:spcAft>
                <a:spcPts val="50"/>
              </a:spcAft>
              <a:buFont typeface="Arial" panose="020B0604020202020204" pitchFamily="34" charset="0"/>
              <a:buChar char="•"/>
            </a:pPr>
            <a:endParaRPr lang="en-US" sz="2400" b="1" cap="none" dirty="0">
              <a:latin typeface="Candara" panose="020E0502030303020204" pitchFamily="34" charset="0"/>
            </a:endParaRPr>
          </a:p>
          <a:p>
            <a:pPr marL="342900" indent="-228600">
              <a:lnSpc>
                <a:spcPct val="90000"/>
              </a:lnSpc>
              <a:spcBef>
                <a:spcPts val="50"/>
              </a:spcBef>
              <a:spcAft>
                <a:spcPts val="50"/>
              </a:spcAft>
              <a:buFont typeface="Arial" panose="020B0604020202020204" pitchFamily="34" charset="0"/>
              <a:buChar char="•"/>
            </a:pPr>
            <a:endParaRPr lang="en-US" sz="2400" b="1" dirty="0">
              <a:latin typeface="Candara" panose="020E050203030302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Ø"/>
            </a:pPr>
            <a:endParaRPr lang="en-US" sz="2400" b="1" dirty="0">
              <a:latin typeface="Candara" panose="020E0502030303020204" pitchFamily="34" charset="0"/>
            </a:endParaRPr>
          </a:p>
          <a:p>
            <a:pPr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</a:pPr>
            <a:endParaRPr lang="en-US" sz="2400" b="1" dirty="0">
              <a:latin typeface="Candara" panose="020E0502030303020204" pitchFamily="34" charset="0"/>
            </a:endParaRPr>
          </a:p>
          <a:p>
            <a:pPr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</a:pP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engagement and advocacy at the national and regional level to impact on processes related to the adoption of a Draft Standard on Prepacked Food and related FoPNL Scheme.</a:t>
            </a: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Establishment of  Working Group </a:t>
            </a: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to address NCDs, with a focus on a comprehensive package of measures that address diets, education and awareness, exercise, and prudent public policy. </a:t>
            </a: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</a:rPr>
              <a:t>Engaged with the Caribbean Association of Nutritionist and Dieticians (</a:t>
            </a:r>
            <a:r>
              <a:rPr lang="en-TT" sz="2400" dirty="0" err="1">
                <a:latin typeface="Candara" panose="020E0502030303020204" pitchFamily="34" charset="0"/>
                <a:ea typeface="Calibri" panose="020F0502020204030204" pitchFamily="34" charset="0"/>
              </a:rPr>
              <a:t>CANDi</a:t>
            </a: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</a:rPr>
              <a:t>) towards joint collaboration on development and implementation of a ‘Calorie Content Initiative’.</a:t>
            </a:r>
            <a:endParaRPr lang="en-TT" sz="2400" dirty="0">
              <a:effectLst/>
              <a:highlight>
                <a:srgbClr val="FFFF00"/>
              </a:highlight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endParaRPr lang="en-US" sz="2400" b="1" dirty="0">
              <a:latin typeface="Candara" panose="020E0502030303020204" pitchFamily="34" charset="0"/>
            </a:endParaRP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Bef>
                <a:spcPts val="50"/>
              </a:spcBef>
              <a:spcAft>
                <a:spcPts val="5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400" b="1" u="sng" dirty="0">
              <a:latin typeface="Candara" panose="020E0502030303020204" pitchFamily="34" charset="0"/>
              <a:cs typeface="Times New Roman" panose="02020603050405020304" pitchFamily="18" charset="0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ndara" panose="020E0502030303020204" pitchFamily="34" charset="0"/>
            </a:endParaRPr>
          </a:p>
          <a:p>
            <a:pPr indent="-228600" algn="just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ndara" panose="020E0502030303020204" pitchFamily="34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Logo&#10;&#10;Description automatically generated">
            <a:extLst>
              <a:ext uri="{FF2B5EF4-FFF2-40B4-BE49-F238E27FC236}">
                <a16:creationId xmlns:a16="http://schemas.microsoft.com/office/drawing/2014/main" id="{DC807805-4B46-FE24-592A-AA175FB819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60DE24-A48C-0DBE-B4EB-0E337FEF8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91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6376B-066D-3C13-B221-428642F54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30" y="136562"/>
            <a:ext cx="934329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FINANCE AND CAPITAL MARKETS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1D0F45-BE46-D6E2-0F62-1849AFB43D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351" y="1090246"/>
            <a:ext cx="8539744" cy="5767754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buNone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Convened 3 meetin</a:t>
            </a: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</a:rPr>
              <a:t>gs involving senior leaders in National Stock Exchanges and Securities Brokers and Dealers </a:t>
            </a: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Working Group involving sectoral stakeholders, has advanced discussions on the prospects for revisiting the commitments regarding cross-listing and cross-trading of securities on national stock exchanges.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Exploratory work on the prospects for agreement on a potential Single Regional Stock Market model are under active consideration.</a:t>
            </a: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</a:rPr>
              <a:t>Terms of Reference for a Study, Phase 1, on the regulatory, legal, and institutional impediments to establishing a Single Regional Stock Market have been circulated, and proposals have been submitted for review.</a:t>
            </a: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Logo&#10;&#10;Description automatically generated">
            <a:extLst>
              <a:ext uri="{FF2B5EF4-FFF2-40B4-BE49-F238E27FC236}">
                <a16:creationId xmlns:a16="http://schemas.microsoft.com/office/drawing/2014/main" id="{A3F7FC86-3A36-D9AE-28B7-BDBF4A9E05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1F8D35-07A5-73B0-3C14-BA831A438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415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C59BD-4C9D-208D-EB21-8AAAF0EC5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208" y="0"/>
            <a:ext cx="7474172" cy="7897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Candara" panose="020E0502030303020204" pitchFamily="34" charset="0"/>
              </a:rPr>
              <a:t>25% X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B1A03-F846-A2EC-D0AC-5AB144514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08" y="626533"/>
            <a:ext cx="8869244" cy="6231467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ompiled a list of sixty-three on-going and pipeline agri-food investment projects across Member States, with an expected investment of US$223 Million. </a:t>
            </a:r>
            <a:endParaRPr lang="en-US" sz="2400" dirty="0">
              <a:latin typeface="Candara" panose="020E0502030303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Completed investment business cases for cassava, as an intermediate input to processing and as an adjunct to brewing</a:t>
            </a: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Collaboration ongoing with CRFM (MOU) on potential for fisheries development in regional food and nutrition security, exports and import displacement amounting to US$86 Million.</a:t>
            </a:r>
            <a:endParaRPr lang="en-US" sz="2400" dirty="0">
              <a:latin typeface="Candara" panose="020E0502030303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TT" sz="2400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Supported the Caribbean Food and Beverage Show, (June 28</a:t>
            </a:r>
            <a:r>
              <a:rPr lang="en-TT" sz="2400" baseline="300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July 1</a:t>
            </a:r>
            <a:r>
              <a:rPr lang="en-TT" sz="2400" baseline="300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TT" sz="2400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2023), executed under the rubric of the MOU between the CPSO and the CSA.</a:t>
            </a:r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ndara" panose="020E0502030303020204" pitchFamily="34" charset="0"/>
            </a:endParaRP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17F0936-3F3F-DAE3-B24C-5A4DE41C59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276412-7CEE-96E4-E096-44C32591C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167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C0615-4BD4-E460-4CF1-63F99FD9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662" y="140365"/>
            <a:ext cx="9143999" cy="1039092"/>
          </a:xfrm>
        </p:spPr>
        <p:txBody>
          <a:bodyPr vert="horz" lIns="91440" tIns="45720" rIns="91440" bIns="45720" rtlCol="0" anchor="ctr">
            <a:noAutofit/>
          </a:bodyPr>
          <a:lstStyle/>
          <a:p>
            <a:br>
              <a:rPr lang="en-US" kern="12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en-US" kern="12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INDUSTRIAL POLICY AND PRODUCTS</a:t>
            </a:r>
            <a:br>
              <a:rPr lang="en-US" kern="12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endParaRPr lang="en-US" kern="1200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08B68-EE66-487F-1BC4-68D515AF1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956" y="1154266"/>
            <a:ext cx="8695267" cy="5563369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400" dirty="0">
              <a:effectLst/>
              <a:latin typeface="Candara" panose="020E0502030303020204" pitchFamily="34" charset="0"/>
            </a:endParaRP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 participation in the Working Group for the Development of CARICOM’s Industrial Policy.</a:t>
            </a: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Conducted analysis and supported the development of TORs for Consultancies on selected industrial products. (Glass Bottles, Paints and Pork). </a:t>
            </a: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Established formal relationship with the Jamaica Special Economic Zone Authority (JSEZA).</a:t>
            </a: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TT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TT" sz="24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Establishment of an ‘open ended’ private sector SEZ Working Group, to include economic actors from across the Community with an interest in the development of SEZs.   </a:t>
            </a:r>
            <a:endParaRPr lang="en-US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400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Aft>
                <a:spcPts val="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endParaRPr lang="en-US" sz="2400" dirty="0">
              <a:latin typeface="Candara" panose="020E0502030303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2F3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FEA51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F4AABB65-D6C0-8CDF-4EA6-C0DE41CC0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4962"/>
            <a:ext cx="1462088" cy="508075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66B8A-0D1B-7610-E4ED-2B3ADB25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41428" y="6356350"/>
            <a:ext cx="101237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D674E6B6-DA46-4CE7-BAD7-CF67B5AD67F9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9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0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4313</TotalTime>
  <Words>966</Words>
  <Application>Microsoft Office PowerPoint</Application>
  <PresentationFormat>Widescreen</PresentationFormat>
  <Paragraphs>176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Candara</vt:lpstr>
      <vt:lpstr>Wingdings</vt:lpstr>
      <vt:lpstr>Office Theme</vt:lpstr>
      <vt:lpstr>CHAIRMAN’S ADDRESS</vt:lpstr>
      <vt:lpstr>KEY ACHIEVEMENTS AND HIGHLIGHTS 2022 -2023</vt:lpstr>
      <vt:lpstr>CPSO SECRETARIAT</vt:lpstr>
      <vt:lpstr>REPRESENTATION</vt:lpstr>
      <vt:lpstr>STRATEGIC ENGAGEMENTS</vt:lpstr>
      <vt:lpstr>FRONT OF PACKAGE LABELLING</vt:lpstr>
      <vt:lpstr>FINANCE AND CAPITAL MARKETS</vt:lpstr>
      <vt:lpstr>25% X 2025</vt:lpstr>
      <vt:lpstr> INDUSTRIAL POLICY AND PRODUCTS </vt:lpstr>
      <vt:lpstr>REVIEW of R0Os and CET</vt:lpstr>
      <vt:lpstr>DOING BUSNIESS ENVIRONMENT</vt:lpstr>
      <vt:lpstr>TRANSPORTATION AND TRADE</vt:lpstr>
      <vt:lpstr> Resolving Disagreements </vt:lpstr>
      <vt:lpstr>STRATEGIC PARTNERSHIPS</vt:lpstr>
      <vt:lpstr>MOVING FORWARD</vt:lpstr>
      <vt:lpstr>KEY WORK PROGRAMME AREAS 2023 -2024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Kariyma Baltimore</dc:creator>
  <cp:lastModifiedBy>Blanchford Baltimore</cp:lastModifiedBy>
  <cp:revision>80</cp:revision>
  <dcterms:created xsi:type="dcterms:W3CDTF">2022-07-07T20:25:45Z</dcterms:created>
  <dcterms:modified xsi:type="dcterms:W3CDTF">2023-07-12T00:03:11Z</dcterms:modified>
</cp:coreProperties>
</file>